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0" r:id="rId2"/>
    <p:sldId id="276" r:id="rId3"/>
    <p:sldId id="275" r:id="rId4"/>
    <p:sldId id="277" r:id="rId5"/>
    <p:sldId id="271" r:id="rId6"/>
    <p:sldId id="274" r:id="rId7"/>
    <p:sldId id="273" r:id="rId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37D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23119" autoAdjust="0"/>
    <p:restoredTop sz="90929"/>
  </p:normalViewPr>
  <p:slideViewPr>
    <p:cSldViewPr>
      <p:cViewPr>
        <p:scale>
          <a:sx n="74" d="100"/>
          <a:sy n="74" d="100"/>
        </p:scale>
        <p:origin x="-190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Maqnfp01\DATA\GROUPS\10SoW_Operations\C.7\C.7.0\HAC\NH%20DATA\MA_10SoW_PR_rates_partciipating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Maqnfp01\DATA\GROUPS\10SoW_Operations\C.7\C.7.0\HAC\NH%20DATA\MA_10SoW_PrU_rates_participating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Calibri" pitchFamily="34" charset="0"/>
              </a:defRPr>
            </a:pPr>
            <a:r>
              <a:rPr lang="en-US" sz="2000" dirty="0" smtClean="0">
                <a:latin typeface="Calibri" pitchFamily="34" charset="0"/>
              </a:rPr>
              <a:t>Physical</a:t>
            </a:r>
            <a:r>
              <a:rPr lang="en-US" sz="2000" baseline="0" dirty="0" smtClean="0">
                <a:latin typeface="Calibri" pitchFamily="34" charset="0"/>
              </a:rPr>
              <a:t> Restraint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</a:rPr>
              <a:t>Rate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'Statewide Graph'!$B$1</c:f>
              <c:strCache>
                <c:ptCount val="1"/>
                <c:pt idx="0">
                  <c:v> Statewide PR Rate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</c:spPr>
          </c:marker>
          <c:cat>
            <c:strRef>
              <c:f>'Statewide Graph'!$A$2:$A$10</c:f>
              <c:strCache>
                <c:ptCount val="9"/>
                <c:pt idx="0">
                  <c:v>Q4Y10Q1Y11</c:v>
                </c:pt>
                <c:pt idx="1">
                  <c:v>Q1Q2Y11</c:v>
                </c:pt>
                <c:pt idx="2">
                  <c:v>Q2Q3Y11</c:v>
                </c:pt>
                <c:pt idx="3">
                  <c:v>Q3Q4Y11</c:v>
                </c:pt>
                <c:pt idx="4">
                  <c:v>Q4Y11Q1Y12</c:v>
                </c:pt>
                <c:pt idx="5">
                  <c:v>Q1Q2Y12</c:v>
                </c:pt>
                <c:pt idx="6">
                  <c:v>Q2Q3Y12</c:v>
                </c:pt>
                <c:pt idx="7">
                  <c:v>Q3Q4Y12</c:v>
                </c:pt>
                <c:pt idx="8">
                  <c:v>Q4Y12Q1Y13</c:v>
                </c:pt>
              </c:strCache>
            </c:strRef>
          </c:cat>
          <c:val>
            <c:numRef>
              <c:f>'Statewide Graph'!$B$2:$B$10</c:f>
              <c:numCache>
                <c:formatCode>0.0%</c:formatCode>
                <c:ptCount val="9"/>
                <c:pt idx="0">
                  <c:v>7.7122931765349526E-2</c:v>
                </c:pt>
                <c:pt idx="1">
                  <c:v>7.9000000000000167E-2</c:v>
                </c:pt>
                <c:pt idx="2">
                  <c:v>7.6000000000000109E-2</c:v>
                </c:pt>
                <c:pt idx="3">
                  <c:v>7.1935157041540104E-2</c:v>
                </c:pt>
                <c:pt idx="4">
                  <c:v>6.8835098335854772E-2</c:v>
                </c:pt>
                <c:pt idx="5">
                  <c:v>6.6573141180971809E-2</c:v>
                </c:pt>
                <c:pt idx="6">
                  <c:v>6.2371134020618738E-2</c:v>
                </c:pt>
                <c:pt idx="7">
                  <c:v>5.2075277133281896E-2</c:v>
                </c:pt>
                <c:pt idx="8" formatCode="0.00%">
                  <c:v>4.2000000000000093E-2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073600"/>
        <c:axId val="116075520"/>
      </c:lineChart>
      <c:catAx>
        <c:axId val="116073600"/>
        <c:scaling>
          <c:orientation val="minMax"/>
        </c:scaling>
        <c:delete val="0"/>
        <c:axPos val="b"/>
        <c:majorTickMark val="out"/>
        <c:minorTickMark val="none"/>
        <c:tickLblPos val="nextTo"/>
        <c:crossAx val="116075520"/>
        <c:crosses val="autoZero"/>
        <c:auto val="1"/>
        <c:lblAlgn val="ctr"/>
        <c:lblOffset val="100"/>
        <c:noMultiLvlLbl val="0"/>
      </c:catAx>
      <c:valAx>
        <c:axId val="116075520"/>
        <c:scaling>
          <c:orientation val="minMax"/>
          <c:max val="0.1"/>
          <c:min val="2.0000000000000049E-2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.0%" sourceLinked="1"/>
        <c:majorTickMark val="out"/>
        <c:minorTickMark val="none"/>
        <c:tickLblPos val="nextTo"/>
        <c:crossAx val="116073600"/>
        <c:crosses val="autoZero"/>
        <c:crossBetween val="between"/>
        <c:majorUnit val="1.0000000000000026E-2"/>
      </c:valAx>
      <c:spPr>
        <a:solidFill>
          <a:schemeClr val="accent6">
            <a:lumMod val="20000"/>
            <a:lumOff val="80000"/>
          </a:schemeClr>
        </a:solidFill>
        <a:ln>
          <a:solidFill>
            <a:schemeClr val="bg1">
              <a:lumMod val="95000"/>
            </a:schemeClr>
          </a:solidFill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 smtClean="0">
                <a:latin typeface="Calibri" pitchFamily="34" charset="0"/>
              </a:rPr>
              <a:t>Pressure Ulcer </a:t>
            </a:r>
            <a:r>
              <a:rPr lang="en-US" sz="2000" dirty="0">
                <a:latin typeface="Calibri" pitchFamily="34" charset="0"/>
              </a:rPr>
              <a:t>Rate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4666408886389234E-2"/>
          <c:y val="0.12333333333333336"/>
          <c:w val="0.91896454349456314"/>
          <c:h val="0.74928274874731426"/>
        </c:manualLayout>
      </c:layout>
      <c:lineChart>
        <c:grouping val="standard"/>
        <c:varyColors val="0"/>
        <c:ser>
          <c:idx val="0"/>
          <c:order val="0"/>
          <c:tx>
            <c:strRef>
              <c:f>'Statewide Graph'!$B$1</c:f>
              <c:strCache>
                <c:ptCount val="1"/>
                <c:pt idx="0">
                  <c:v>PrU Statewide Rate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marker>
            <c:spPr>
              <a:solidFill>
                <a:srgbClr val="000000"/>
              </a:solidFill>
            </c:spPr>
          </c:marker>
          <c:cat>
            <c:strRef>
              <c:f>'Statewide Graph'!$A$2:$A$9</c:f>
              <c:strCache>
                <c:ptCount val="8"/>
                <c:pt idx="0">
                  <c:v>Q4Y10Q1Y11</c:v>
                </c:pt>
                <c:pt idx="1">
                  <c:v>Q1Q2Y11</c:v>
                </c:pt>
                <c:pt idx="2">
                  <c:v>Q2Q3Y11</c:v>
                </c:pt>
                <c:pt idx="3">
                  <c:v>Q3Q4Y11</c:v>
                </c:pt>
                <c:pt idx="4">
                  <c:v>Q4Y11Q1Y12</c:v>
                </c:pt>
                <c:pt idx="5">
                  <c:v>Q1Q2Y12</c:v>
                </c:pt>
                <c:pt idx="6">
                  <c:v>Q2Q3Y12</c:v>
                </c:pt>
                <c:pt idx="7">
                  <c:v>Q3Q4Y12</c:v>
                </c:pt>
              </c:strCache>
            </c:strRef>
          </c:cat>
          <c:val>
            <c:numRef>
              <c:f>'Statewide Graph'!$B$2:$B$9</c:f>
              <c:numCache>
                <c:formatCode>0.0%</c:formatCode>
                <c:ptCount val="8"/>
                <c:pt idx="0">
                  <c:v>0.112</c:v>
                </c:pt>
                <c:pt idx="1">
                  <c:v>0.11899999999999998</c:v>
                </c:pt>
                <c:pt idx="2">
                  <c:v>0.10199999999999998</c:v>
                </c:pt>
                <c:pt idx="3">
                  <c:v>9.3000000000000208E-2</c:v>
                </c:pt>
                <c:pt idx="4">
                  <c:v>9.0000000000000024E-2</c:v>
                </c:pt>
                <c:pt idx="5">
                  <c:v>7.8000000000000014E-2</c:v>
                </c:pt>
                <c:pt idx="6">
                  <c:v>6.5000000000000002E-2</c:v>
                </c:pt>
                <c:pt idx="7">
                  <c:v>6.2000000000000034E-2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127616"/>
        <c:axId val="119177216"/>
      </c:lineChart>
      <c:catAx>
        <c:axId val="116127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19177216"/>
        <c:crosses val="autoZero"/>
        <c:auto val="1"/>
        <c:lblAlgn val="ctr"/>
        <c:lblOffset val="100"/>
        <c:noMultiLvlLbl val="0"/>
      </c:catAx>
      <c:valAx>
        <c:axId val="119177216"/>
        <c:scaling>
          <c:orientation val="minMax"/>
          <c:max val="0.12000000000000002"/>
          <c:min val="0.05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0.0%" sourceLinked="1"/>
        <c:majorTickMark val="out"/>
        <c:minorTickMark val="none"/>
        <c:tickLblPos val="nextTo"/>
        <c:crossAx val="116127616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  <a:ln>
          <a:solidFill>
            <a:schemeClr val="accent4">
              <a:lumMod val="20000"/>
              <a:lumOff val="80000"/>
            </a:schemeClr>
          </a:solidFill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0.75294</cdr:x>
      <cdr:y>0.66667</cdr:y>
    </cdr:from>
    <cdr:to>
      <cdr:x>1</cdr:x>
      <cdr:y>0.74306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76800" y="2438400"/>
          <a:ext cx="1600200" cy="279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 smtClean="0">
              <a:solidFill>
                <a:srgbClr val="FF0000"/>
              </a:solidFill>
            </a:rPr>
            <a:t>          Target 3%</a:t>
          </a:r>
          <a:endParaRPr lang="en-US" sz="1200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0.6875</cdr:x>
      <cdr:y>0.78182</cdr:y>
    </cdr:from>
    <cdr:to>
      <cdr:x>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67400" y="3276600"/>
          <a:ext cx="26670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0.6875</cdr:x>
      <cdr:y>0.78182</cdr:y>
    </cdr:from>
    <cdr:to>
      <cdr:x>0.96429</cdr:x>
      <cdr:y>0.83636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867400" y="3276600"/>
          <a:ext cx="23622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 smtClean="0">
              <a:solidFill>
                <a:srgbClr val="C00000"/>
              </a:solidFill>
            </a:rPr>
            <a:t>         Target &lt;6% or RIR 20%</a:t>
          </a:r>
          <a:endParaRPr lang="en-US" sz="1200" dirty="0">
            <a:solidFill>
              <a:srgbClr val="C0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dirty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dirty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dirty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9E30AF3B-B849-4184-8BDF-418DB8A3FD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342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dirty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dirty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dirty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236D99FF-6746-4076-B4B2-A98EF8193B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6688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b="1" smtClean="0">
                <a:latin typeface="Times" pitchFamily="18" charset="0"/>
                <a:ea typeface="ＭＳ Ｐゴシック"/>
              </a:rPr>
              <a:t>Reduce HACs by 40% - Nursing Homes</a:t>
            </a:r>
          </a:p>
          <a:p>
            <a:pPr lvl="1" eaLnBrk="1" hangingPunct="1">
              <a:buFontTx/>
              <a:buChar char="•"/>
            </a:pPr>
            <a:r>
              <a:rPr lang="en-US" smtClean="0">
                <a:latin typeface="Times" pitchFamily="18" charset="0"/>
                <a:ea typeface="ＭＳ Ｐゴシック"/>
              </a:rPr>
              <a:t>Phase I: providing technical assistance to nursing homes for reducing pressure ulcers and physical restraints - begins in August 2011 and continue until approximately January 31, 2013. </a:t>
            </a:r>
          </a:p>
          <a:p>
            <a:pPr lvl="1" eaLnBrk="1" hangingPunct="1">
              <a:buFontTx/>
              <a:buChar char="•"/>
            </a:pPr>
            <a:r>
              <a:rPr lang="en-US" smtClean="0">
                <a:latin typeface="Times" pitchFamily="18" charset="0"/>
                <a:ea typeface="ＭＳ Ｐゴシック"/>
              </a:rPr>
              <a:t>Phase II: expanding efforts to address other HACs (CAUTI, falls, and others) in the form of a National Nursing Home Learning and Action Network - begins on or before February 1, 2013 and continues through July 31, 2014.</a:t>
            </a:r>
          </a:p>
          <a:p>
            <a:endParaRPr lang="en-US" smtClean="0">
              <a:latin typeface="Arial" pitchFamily="34" charset="0"/>
              <a:ea typeface="ＭＳ Ｐゴシック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6A4D9C-6EBF-4160-8ECC-C5347AB8FE4B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/>
              </a:rPr>
              <a:t>Pressure Ulcers: based on QM scores from 2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nd</a:t>
            </a:r>
            <a:r>
              <a:rPr lang="en-US" smtClean="0">
                <a:latin typeface="Arial" pitchFamily="34" charset="0"/>
                <a:ea typeface="ＭＳ Ｐゴシック"/>
              </a:rPr>
              <a:t> &amp; 3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rd</a:t>
            </a:r>
            <a:r>
              <a:rPr lang="en-US" smtClean="0">
                <a:latin typeface="Arial" pitchFamily="34" charset="0"/>
                <a:ea typeface="ＭＳ Ｐゴシック"/>
              </a:rPr>
              <a:t> quarter 2010 MDS 2.0 data &amp; 4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th</a:t>
            </a:r>
            <a:r>
              <a:rPr lang="en-US" smtClean="0">
                <a:latin typeface="Arial" pitchFamily="34" charset="0"/>
                <a:ea typeface="ＭＳ Ｐゴシック"/>
              </a:rPr>
              <a:t> quarter 2010 &amp; 1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st</a:t>
            </a:r>
            <a:r>
              <a:rPr lang="en-US" smtClean="0">
                <a:latin typeface="Arial" pitchFamily="34" charset="0"/>
                <a:ea typeface="ＭＳ Ｐゴシック"/>
              </a:rPr>
              <a:t> quarter 2011 MDS 3.0 data.  Nursing facilities that were &gt; 75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th</a:t>
            </a:r>
            <a:r>
              <a:rPr lang="en-US" smtClean="0">
                <a:latin typeface="Arial" pitchFamily="34" charset="0"/>
                <a:ea typeface="ＭＳ Ｐゴシック"/>
              </a:rPr>
              <a:t> percentile in the state and have a pressure ulcer rate of greater than or equal to 11%. </a:t>
            </a:r>
          </a:p>
          <a:p>
            <a:r>
              <a:rPr lang="en-US" smtClean="0">
                <a:latin typeface="Arial" pitchFamily="34" charset="0"/>
                <a:ea typeface="ＭＳ Ｐゴシック"/>
              </a:rPr>
              <a:t> </a:t>
            </a:r>
          </a:p>
          <a:p>
            <a:r>
              <a:rPr lang="en-US" smtClean="0">
                <a:latin typeface="Arial" pitchFamily="34" charset="0"/>
                <a:ea typeface="ＭＳ Ｐゴシック"/>
              </a:rPr>
              <a:t>Physical Restraints: based on QM scores from 2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nd</a:t>
            </a:r>
            <a:r>
              <a:rPr lang="en-US" smtClean="0">
                <a:latin typeface="Arial" pitchFamily="34" charset="0"/>
                <a:ea typeface="ＭＳ Ｐゴシック"/>
              </a:rPr>
              <a:t> &amp; 3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rd</a:t>
            </a:r>
            <a:r>
              <a:rPr lang="en-US" smtClean="0">
                <a:latin typeface="Arial" pitchFamily="34" charset="0"/>
                <a:ea typeface="ＭＳ Ｐゴシック"/>
              </a:rPr>
              <a:t> quarter 2010 MDS 2.0 data &amp; 4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th</a:t>
            </a:r>
            <a:r>
              <a:rPr lang="en-US" smtClean="0">
                <a:latin typeface="Arial" pitchFamily="34" charset="0"/>
                <a:ea typeface="ＭＳ Ｐゴシック"/>
              </a:rPr>
              <a:t> quarter 2010 &amp; 1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st</a:t>
            </a:r>
            <a:r>
              <a:rPr lang="en-US" smtClean="0">
                <a:latin typeface="Arial" pitchFamily="34" charset="0"/>
                <a:ea typeface="ＭＳ Ｐゴシック"/>
              </a:rPr>
              <a:t> quarter 2011 MDS 3.0 data.  Nursing facilities that were &gt; 75</a:t>
            </a:r>
            <a:r>
              <a:rPr lang="en-US" baseline="30000" smtClean="0">
                <a:latin typeface="Arial" pitchFamily="34" charset="0"/>
                <a:ea typeface="ＭＳ Ｐゴシック"/>
              </a:rPr>
              <a:t>th</a:t>
            </a:r>
            <a:r>
              <a:rPr lang="en-US" smtClean="0">
                <a:latin typeface="Arial" pitchFamily="34" charset="0"/>
                <a:ea typeface="ＭＳ Ｐゴシック"/>
              </a:rPr>
              <a:t> percentile in the state and have a physical restraint state of greater than or equal to 4%. </a:t>
            </a:r>
          </a:p>
          <a:p>
            <a:endParaRPr lang="en-US" smtClean="0">
              <a:latin typeface="Arial" pitchFamily="34" charset="0"/>
              <a:ea typeface="ＭＳ Ｐゴシック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7CBC91-90FA-4039-AB9E-C55AA0C7901B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3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E35CDA-E901-4C34-B77D-5B738458D029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4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6" descr="MASS-1297-PPT-template"/>
          <p:cNvPicPr>
            <a:picLocks noChangeAspect="1" noChangeArrowheads="1"/>
          </p:cNvPicPr>
          <p:nvPr/>
        </p:nvPicPr>
        <p:blipFill>
          <a:blip r:embed="rId2" cstate="print"/>
          <a:srcRect t="84445"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1437D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1030" descr="MASS 1297 PPT template"/>
          <p:cNvPicPr>
            <a:picLocks noChangeAspect="1" noChangeArrowheads="1"/>
          </p:cNvPicPr>
          <p:nvPr/>
        </p:nvPicPr>
        <p:blipFill>
          <a:blip r:embed="rId3" cstate="print"/>
          <a:srcRect b="86647"/>
          <a:stretch>
            <a:fillRect/>
          </a:stretch>
        </p:blipFill>
        <p:spPr bwMode="auto">
          <a:xfrm>
            <a:off x="0" y="0"/>
            <a:ext cx="91455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31"/>
          <p:cNvSpPr>
            <a:spLocks noChangeArrowheads="1"/>
          </p:cNvSpPr>
          <p:nvPr/>
        </p:nvSpPr>
        <p:spPr bwMode="auto">
          <a:xfrm>
            <a:off x="685800" y="2209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4800" b="1" dirty="0">
              <a:solidFill>
                <a:srgbClr val="01437D"/>
              </a:solidFill>
              <a:latin typeface="Garamond" pitchFamily="1" charset="0"/>
              <a:ea typeface="ＭＳ Ｐゴシック" pitchFamily="1" charset="-128"/>
              <a:cs typeface="+mn-cs"/>
            </a:endParaRPr>
          </a:p>
        </p:txBody>
      </p:sp>
      <p:sp>
        <p:nvSpPr>
          <p:cNvPr id="7" name="Rectangle 1032"/>
          <p:cNvSpPr>
            <a:spLocks noChangeArrowheads="1"/>
          </p:cNvSpPr>
          <p:nvPr/>
        </p:nvSpPr>
        <p:spPr bwMode="auto">
          <a:xfrm>
            <a:off x="1371600" y="36576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00437E"/>
              </a:buClr>
              <a:buFont typeface="Wingdings" pitchFamily="1" charset="2"/>
              <a:buNone/>
              <a:defRPr/>
            </a:pPr>
            <a:endParaRPr lang="en-US" dirty="0">
              <a:solidFill>
                <a:srgbClr val="414141"/>
              </a:solidFill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8" name="Rectangle 1033"/>
          <p:cNvSpPr>
            <a:spLocks noChangeArrowheads="1"/>
          </p:cNvSpPr>
          <p:nvPr/>
        </p:nvSpPr>
        <p:spPr bwMode="auto">
          <a:xfrm>
            <a:off x="1371600" y="34290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00437E"/>
              </a:buClr>
              <a:buFont typeface="Wingdings" pitchFamily="1" charset="2"/>
              <a:buNone/>
              <a:defRPr/>
            </a:pPr>
            <a:endParaRPr lang="en-US" dirty="0">
              <a:solidFill>
                <a:srgbClr val="414141"/>
              </a:solidFill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9" name="Rectangle 1042"/>
          <p:cNvSpPr>
            <a:spLocks noChangeArrowheads="1"/>
          </p:cNvSpPr>
          <p:nvPr/>
        </p:nvSpPr>
        <p:spPr bwMode="auto">
          <a:xfrm>
            <a:off x="152400" y="6172200"/>
            <a:ext cx="3124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Arial" charset="0"/>
              <a:ea typeface="ＭＳ Ｐゴシック" pitchFamily="1" charset="-128"/>
              <a:cs typeface="+mn-cs"/>
            </a:endParaRPr>
          </a:p>
        </p:txBody>
      </p:sp>
      <p:pic>
        <p:nvPicPr>
          <p:cNvPr id="10" name="Picture 1044" descr="C:\Documents and Settings\mapro\Desktop\Masspro Logo_PMS w_tagli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8125" y="6054725"/>
            <a:ext cx="11430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 userDrawn="1"/>
        </p:nvCxnSpPr>
        <p:spPr>
          <a:xfrm rot="5400000">
            <a:off x="2324100" y="62865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0" descr="QIO_PROGRAM_LOGO_RGB_150DPI.jp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6019800"/>
            <a:ext cx="1981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2" name="Rectangle 10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1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9473" name="Rectangle 1041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286000"/>
            <a:ext cx="7772400" cy="1143000"/>
          </a:xfrm>
        </p:spPr>
        <p:txBody>
          <a:bodyPr/>
          <a:lstStyle>
            <a:lvl1pPr algn="ctr">
              <a:defRPr sz="4800">
                <a:solidFill>
                  <a:srgbClr val="01437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86B79-DAE1-4E46-B962-8A5CD121323B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E9333-6AB1-4195-8EB6-A74D14624590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D8532-C57C-4821-905C-65F1BC9BA4E6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04155-8C6C-4629-9E80-EE571FCC5A60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CB1BB-713B-41F5-94A6-2B2A97CF0D48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60F09-DFE6-41F3-BE2B-20B8A36B7E5D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3BF47-776B-47E1-8C41-816AA6461600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4217B-A354-44CE-86C4-6F7041BC6E5F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92530-75B5-41AC-9651-5C4EE90544BA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E8EC6-FF9C-4789-9705-1B3B46D55D80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371600"/>
            <a:ext cx="3810000" cy="4648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A1246-CA1C-4996-973F-3794C138664A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3B4E6-2835-4570-97E6-A7A547055A56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MASS-1297-PPT-templat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1437D"/>
          </a:solidFill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685800" y="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419600" y="6477000"/>
            <a:ext cx="419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rgbClr val="01437D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7511AB9D-E8BF-4ADB-8A15-1F3EE7DAAF56}" type="slidenum">
              <a:rPr lang="en-US"/>
              <a:pPr>
                <a:defRPr/>
              </a:pPr>
              <a:t>‹#›</a:t>
            </a:fld>
            <a:endParaRPr lang="en-US" sz="1400" dirty="0">
              <a:latin typeface="Garamond Book" pitchFamily="1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152400" y="6172200"/>
            <a:ext cx="3124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Arial" charset="0"/>
              <a:ea typeface="ＭＳ Ｐゴシック" pitchFamily="1" charset="-128"/>
              <a:cs typeface="+mn-cs"/>
            </a:endParaRPr>
          </a:p>
        </p:txBody>
      </p:sp>
      <p:pic>
        <p:nvPicPr>
          <p:cNvPr id="1031" name="Picture 1044" descr="C:\Documents and Settings\mapro\Desktop\Masspro Logo_PMS w_tagline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778125" y="6054725"/>
            <a:ext cx="11430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 rot="5400000">
            <a:off x="2324100" y="62865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14" descr="QIO_PROGRAM_LOGO_RGB_150DPI.jp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7200" y="6019800"/>
            <a:ext cx="1981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ＭＳ Ｐゴシック"/>
        </a:defRPr>
      </a:lvl1pPr>
      <a:lvl2pPr algn="l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Garamond" pitchFamily="1" charset="0"/>
          <a:ea typeface="ＭＳ Ｐゴシック" pitchFamily="1" charset="-128"/>
          <a:cs typeface="ＭＳ Ｐゴシック"/>
        </a:defRPr>
      </a:lvl2pPr>
      <a:lvl3pPr algn="l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Garamond" pitchFamily="1" charset="0"/>
          <a:ea typeface="ＭＳ Ｐゴシック" pitchFamily="1" charset="-128"/>
          <a:cs typeface="ＭＳ Ｐゴシック"/>
        </a:defRPr>
      </a:lvl3pPr>
      <a:lvl4pPr algn="l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Garamond" pitchFamily="1" charset="0"/>
          <a:ea typeface="ＭＳ Ｐゴシック" pitchFamily="1" charset="-128"/>
          <a:cs typeface="ＭＳ Ｐゴシック"/>
        </a:defRPr>
      </a:lvl4pPr>
      <a:lvl5pPr algn="l" rtl="0" fontAlgn="base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Garamond" pitchFamily="1" charset="0"/>
          <a:ea typeface="ＭＳ Ｐゴシック" pitchFamily="1" charset="-128"/>
          <a:cs typeface="ＭＳ Ｐゴシック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Garamond" pitchFamily="1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Garamond" pitchFamily="1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Garamond" pitchFamily="1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Garamond" pitchFamily="1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437E"/>
        </a:buClr>
        <a:buFont typeface="Wingdings" pitchFamily="2" charset="2"/>
        <a:buChar char="Ø"/>
        <a:defRPr sz="2400">
          <a:solidFill>
            <a:srgbClr val="414141"/>
          </a:solidFill>
          <a:latin typeface="+mn-lt"/>
          <a:ea typeface="+mn-ea"/>
          <a:cs typeface="ＭＳ Ｐゴシック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437E"/>
        </a:buClr>
        <a:buSzPct val="60000"/>
        <a:buFont typeface="Wingdings" pitchFamily="2" charset="2"/>
        <a:buChar char="u"/>
        <a:defRPr sz="2200">
          <a:solidFill>
            <a:srgbClr val="414141"/>
          </a:solidFill>
          <a:latin typeface="+mn-lt"/>
          <a:ea typeface="+mn-ea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437E"/>
        </a:buClr>
        <a:buChar char="›"/>
        <a:defRPr sz="2000">
          <a:solidFill>
            <a:srgbClr val="414141"/>
          </a:solidFill>
          <a:latin typeface="+mn-lt"/>
          <a:ea typeface="+mn-ea"/>
          <a:cs typeface="ＭＳ Ｐゴシック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437E"/>
        </a:buClr>
        <a:buChar char="»"/>
        <a:defRPr>
          <a:solidFill>
            <a:srgbClr val="414141"/>
          </a:solidFill>
          <a:latin typeface="+mn-lt"/>
          <a:ea typeface="+mn-ea"/>
          <a:cs typeface="ＭＳ Ｐゴシック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437E"/>
        </a:buClr>
        <a:buChar char="-"/>
        <a:defRPr sz="1600">
          <a:solidFill>
            <a:srgbClr val="41414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437E"/>
        </a:buClr>
        <a:buChar char="-"/>
        <a:defRPr sz="1600">
          <a:solidFill>
            <a:srgbClr val="41414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437E"/>
        </a:buClr>
        <a:buChar char="-"/>
        <a:defRPr sz="1600">
          <a:solidFill>
            <a:srgbClr val="41414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437E"/>
        </a:buClr>
        <a:buChar char="-"/>
        <a:defRPr sz="1600">
          <a:solidFill>
            <a:srgbClr val="41414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437E"/>
        </a:buClr>
        <a:buChar char="-"/>
        <a:defRPr sz="1600">
          <a:solidFill>
            <a:srgbClr val="41414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2209800"/>
            <a:ext cx="6400800" cy="3048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b="1" dirty="0" smtClean="0">
                <a:latin typeface="Cambria" pitchFamily="18" charset="0"/>
              </a:rPr>
              <a:t>Reducing and Preventing Healthcare Acquired Conditions in Massachusetts Nursing Homes</a:t>
            </a:r>
          </a:p>
          <a:p>
            <a:pPr>
              <a:buFont typeface="Wingdings" pitchFamily="2" charset="2"/>
              <a:buNone/>
            </a:pPr>
            <a:endParaRPr lang="en-US" sz="32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3200" b="1" dirty="0" smtClean="0">
                <a:latin typeface="Cambria" pitchFamily="18" charset="0"/>
              </a:rPr>
              <a:t>May 2013</a:t>
            </a:r>
          </a:p>
        </p:txBody>
      </p:sp>
      <p:sp>
        <p:nvSpPr>
          <p:cNvPr id="3075" name="Title 3"/>
          <p:cNvSpPr>
            <a:spLocks noGrp="1"/>
          </p:cNvSpPr>
          <p:nvPr>
            <p:ph type="ctrTitle" sz="quarter"/>
          </p:nvPr>
        </p:nvSpPr>
        <p:spPr>
          <a:xfrm>
            <a:off x="609600" y="12192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+mn-lt"/>
                <a:cs typeface="+mj-cs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038600" y="5943600"/>
            <a:ext cx="4191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/>
              <a:t>This material was prepared by Masspro, the Medicare Quality Improvement Organization for Massachusetts, under contract with the Centers for Medicare &amp; Medicaid Services (CMS), an agency of the U.S. Department of Health and Human Services. The contents presented do not necessarily represent CMS policy. 10-ma-ptcare-13-213-ma-coal-reducing-hac-in-ma-ppt-May13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267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>
                <a:latin typeface="Calibri" pitchFamily="34" charset="0"/>
              </a:rPr>
              <a:t>Centers for Medicare &amp; Medicaid Services 10</a:t>
            </a:r>
            <a:r>
              <a:rPr lang="en-US" baseline="30000" smtClean="0">
                <a:latin typeface="Calibri" pitchFamily="34" charset="0"/>
              </a:rPr>
              <a:t>th</a:t>
            </a:r>
            <a:r>
              <a:rPr lang="en-US" smtClean="0">
                <a:latin typeface="Calibri" pitchFamily="34" charset="0"/>
              </a:rPr>
              <a:t> Statement of Work</a:t>
            </a:r>
          </a:p>
          <a:p>
            <a:pPr lvl="1"/>
            <a:r>
              <a:rPr lang="en-US" sz="2400" smtClean="0">
                <a:latin typeface="Calibri" pitchFamily="34" charset="0"/>
              </a:rPr>
              <a:t>Four Quality Improvement Organization Program Aims</a:t>
            </a:r>
          </a:p>
          <a:p>
            <a:pPr lvl="2">
              <a:buSzPct val="60000"/>
              <a:buFont typeface="Arial" pitchFamily="34" charset="0"/>
              <a:buChar char="•"/>
            </a:pPr>
            <a:r>
              <a:rPr lang="en-US" sz="2400" smtClean="0">
                <a:latin typeface="Calibri" pitchFamily="34" charset="0"/>
              </a:rPr>
              <a:t>Make Care Beneficiary and Family Centered </a:t>
            </a:r>
          </a:p>
          <a:p>
            <a:pPr lvl="2">
              <a:buSzPct val="60000"/>
              <a:buFont typeface="Arial" pitchFamily="34" charset="0"/>
              <a:buChar char="•"/>
            </a:pPr>
            <a:r>
              <a:rPr lang="en-US" sz="2400" smtClean="0">
                <a:latin typeface="Calibri" pitchFamily="34" charset="0"/>
              </a:rPr>
              <a:t>Improve Individual Patient Care</a:t>
            </a:r>
          </a:p>
          <a:p>
            <a:pPr lvl="2">
              <a:buSzPct val="60000"/>
              <a:buFont typeface="Arial" pitchFamily="34" charset="0"/>
              <a:buChar char="•"/>
            </a:pPr>
            <a:r>
              <a:rPr lang="en-US" sz="2400" smtClean="0">
                <a:latin typeface="Calibri" pitchFamily="34" charset="0"/>
              </a:rPr>
              <a:t>Integrate Care for Populations</a:t>
            </a:r>
          </a:p>
          <a:p>
            <a:pPr lvl="2">
              <a:buSzPct val="60000"/>
              <a:buFont typeface="Arial" pitchFamily="34" charset="0"/>
              <a:buChar char="•"/>
            </a:pPr>
            <a:r>
              <a:rPr lang="en-US" sz="2400" smtClean="0">
                <a:latin typeface="Calibri" pitchFamily="34" charset="0"/>
              </a:rPr>
              <a:t>Improve Health for Populations and Communities</a:t>
            </a:r>
          </a:p>
          <a:p>
            <a:endParaRPr lang="en-US" smtClean="0"/>
          </a:p>
        </p:txBody>
      </p:sp>
      <p:sp>
        <p:nvSpPr>
          <p:cNvPr id="409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CD9BFB8-33A4-4699-A83C-0E7002B53002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</a:t>
            </a:fld>
            <a:endParaRPr lang="en-US" sz="1400" smtClean="0">
              <a:latin typeface="Garamond Book"/>
              <a:ea typeface="ＭＳ Ｐゴシック"/>
              <a:cs typeface="ＭＳ Ｐゴシック"/>
            </a:endParaRPr>
          </a:p>
        </p:txBody>
      </p:sp>
      <p:sp>
        <p:nvSpPr>
          <p:cNvPr id="4100" name="Title 4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381000"/>
          </a:xfrm>
        </p:spPr>
        <p:txBody>
          <a:bodyPr/>
          <a:lstStyle/>
          <a:p>
            <a:pPr algn="ctr"/>
            <a:r>
              <a:rPr lang="en-US" sz="2800" smtClean="0">
                <a:latin typeface="Cambria" pitchFamily="18" charset="0"/>
              </a:rPr>
              <a:t>Reducing and Preventing HACs in MA Nursing Homes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pPr algn="ctr"/>
            <a:r>
              <a:rPr lang="en-US" sz="2800" smtClean="0">
                <a:latin typeface="Cambria" pitchFamily="18" charset="0"/>
              </a:rPr>
              <a:t>Reducing and Preventing HACs in MA Nursing Homes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5123" name="Content Placeholder 9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648200"/>
          </a:xfrm>
        </p:spPr>
        <p:txBody>
          <a:bodyPr/>
          <a:lstStyle/>
          <a:p>
            <a:pPr lvl="1">
              <a:buFont typeface="Wingdings" pitchFamily="2" charset="2"/>
              <a:buNone/>
            </a:pPr>
            <a:endParaRPr lang="en-US" sz="2800" smtClean="0"/>
          </a:p>
          <a:p>
            <a:pPr lvl="1">
              <a:buFont typeface="Wingdings" pitchFamily="2" charset="2"/>
              <a:buNone/>
            </a:pPr>
            <a:r>
              <a:rPr lang="en-US" sz="2400" smtClean="0">
                <a:latin typeface="Calibri" pitchFamily="34" charset="0"/>
              </a:rPr>
              <a:t>Improving Individual Patient Care</a:t>
            </a:r>
          </a:p>
          <a:p>
            <a:pPr lvl="1"/>
            <a:r>
              <a:rPr lang="en-US" sz="2400" smtClean="0">
                <a:latin typeface="Calibri" pitchFamily="34" charset="0"/>
              </a:rPr>
              <a:t>55 Nursing Homes recruited to work on the reduction of Pressure Ulcers and Physical Restraints</a:t>
            </a:r>
          </a:p>
          <a:p>
            <a:pPr lvl="1"/>
            <a:r>
              <a:rPr lang="en-US" sz="2400" smtClean="0">
                <a:latin typeface="Calibri" pitchFamily="34" charset="0"/>
              </a:rPr>
              <a:t>Pressure Ulcer Homes (19) started at a rate of 11.2%, currently at 6.2% (43% RIR)</a:t>
            </a:r>
          </a:p>
          <a:p>
            <a:pPr lvl="1"/>
            <a:r>
              <a:rPr lang="en-US" sz="2400" smtClean="0">
                <a:latin typeface="Calibri" pitchFamily="34" charset="0"/>
              </a:rPr>
              <a:t>Physical Restraint Homes (38) started at a rate of 7.7%, currently at 4.2%</a:t>
            </a:r>
          </a:p>
          <a:p>
            <a:pPr lvl="2">
              <a:buFontTx/>
              <a:buNone/>
            </a:pPr>
            <a:endParaRPr lang="en-US" smtClean="0">
              <a:latin typeface="Calibri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6BDC5FB-BEE1-4749-BA97-D49CFEBE83C0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3</a:t>
            </a:fld>
            <a:endParaRPr lang="en-US" sz="1400" smtClean="0">
              <a:latin typeface="Garamond Book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smtClean="0">
                <a:latin typeface="Cambria" pitchFamily="18" charset="0"/>
              </a:rPr>
              <a:t>Reducing and Preventing HACs in MA Nursing Homes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924800" cy="4876800"/>
          </a:xfrm>
        </p:spPr>
        <p:txBody>
          <a:bodyPr/>
          <a:lstStyle/>
          <a:p>
            <a:pPr marL="342900" lvl="1" indent="-342900">
              <a:buSzTx/>
              <a:buFont typeface="Wingdings" pitchFamily="2" charset="2"/>
              <a:buNone/>
            </a:pPr>
            <a:r>
              <a:rPr lang="en-US" sz="2000" smtClean="0">
                <a:latin typeface="Calibri" pitchFamily="34" charset="0"/>
              </a:rPr>
              <a:t>Reducing Physical Restraints: strategies for success</a:t>
            </a:r>
          </a:p>
          <a:p>
            <a:pPr marL="742950" lvl="2" indent="-342900">
              <a:buSzPct val="60000"/>
              <a:buFont typeface="Wingdings" pitchFamily="2" charset="2"/>
              <a:buChar char=""/>
            </a:pPr>
            <a:r>
              <a:rPr lang="en-US" smtClean="0">
                <a:latin typeface="Calibri" pitchFamily="34" charset="0"/>
              </a:rPr>
              <a:t>Barriers to reduction/prevention efforts: 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Dementia care: dealing effectively with adverse behaviors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Family education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Fear of litigation/citation for falls</a:t>
            </a:r>
          </a:p>
          <a:p>
            <a:pPr marL="742950" lvl="2" indent="-342900">
              <a:buSzPct val="60000"/>
              <a:buFont typeface="Wingdings" pitchFamily="2" charset="2"/>
              <a:buChar char="u"/>
            </a:pPr>
            <a:r>
              <a:rPr lang="en-US" smtClean="0">
                <a:latin typeface="Calibri" pitchFamily="34" charset="0"/>
              </a:rPr>
              <a:t>Understanding provider needs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Provider feedback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Professional expertise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Knowledge from prior Statements of Work</a:t>
            </a:r>
          </a:p>
          <a:p>
            <a:pPr marL="742950" lvl="2" indent="-342900">
              <a:buSzPct val="60000"/>
              <a:buFont typeface="Wingdings" pitchFamily="2" charset="2"/>
              <a:buChar char="u"/>
            </a:pPr>
            <a:r>
              <a:rPr lang="en-US" smtClean="0">
                <a:latin typeface="Calibri" pitchFamily="34" charset="0"/>
              </a:rPr>
              <a:t>Interventions: 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Collaboration with MA/NH Chapter of the Alzheimer’s Association 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Family education materials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Best practice sharing</a:t>
            </a:r>
          </a:p>
          <a:p>
            <a:endParaRPr lang="en-US" smtClean="0">
              <a:latin typeface="Calibri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300FF47-B150-4CAE-AE5D-54ABCC9CAD85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4</a:t>
            </a:fld>
            <a:endParaRPr lang="en-US" sz="1400" smtClean="0">
              <a:latin typeface="Garamond Book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3945F29-D1C1-4D36-975B-61171405DB48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5</a:t>
            </a:fld>
            <a:endParaRPr lang="en-US" sz="1400" smtClean="0">
              <a:latin typeface="Garamond Book"/>
              <a:ea typeface="ＭＳ Ｐゴシック"/>
              <a:cs typeface="ＭＳ Ｐゴシック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>
                <a:latin typeface="Cambria" pitchFamily="18" charset="0"/>
              </a:rPr>
              <a:t>Physical Restraint Reduction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>
                <a:latin typeface="Calibri" pitchFamily="34" charset="0"/>
              </a:rPr>
              <a:t>Participating Nursing Homes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1371600" y="1828800"/>
          <a:ext cx="6477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smtClean="0">
                <a:latin typeface="Cambria" pitchFamily="18" charset="0"/>
              </a:rPr>
              <a:t>Reducing and Preventing HACs in MA Nursing Homes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7772400" cy="4800600"/>
          </a:xfrm>
        </p:spPr>
        <p:txBody>
          <a:bodyPr/>
          <a:lstStyle/>
          <a:p>
            <a:pPr marL="342900" lvl="1" indent="-342900">
              <a:spcBef>
                <a:spcPct val="0"/>
              </a:spcBef>
              <a:buSzTx/>
              <a:buFont typeface="Wingdings" pitchFamily="2" charset="2"/>
              <a:buNone/>
            </a:pPr>
            <a:r>
              <a:rPr lang="en-US" sz="2000" smtClean="0">
                <a:latin typeface="Calibri" pitchFamily="34" charset="0"/>
              </a:rPr>
              <a:t>Reducing Pressure Ulcers: strategies for success</a:t>
            </a:r>
          </a:p>
          <a:p>
            <a:pPr marL="742950" lvl="2" indent="-342900">
              <a:spcBef>
                <a:spcPct val="0"/>
              </a:spcBef>
              <a:buSzPct val="60000"/>
              <a:buFont typeface="Wingdings" pitchFamily="2" charset="2"/>
              <a:buChar char="u"/>
            </a:pPr>
            <a:r>
              <a:rPr lang="en-US" smtClean="0">
                <a:latin typeface="Calibri" pitchFamily="34" charset="0"/>
              </a:rPr>
              <a:t>Barriers to reduction/prevention efforts: 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Staff Education: knowledge specialty 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Patient/Family education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Assessment processes/procedures</a:t>
            </a:r>
          </a:p>
          <a:p>
            <a:pPr marL="742950" lvl="2" indent="-342900">
              <a:spcBef>
                <a:spcPct val="0"/>
              </a:spcBef>
              <a:buSzPct val="60000"/>
              <a:buFont typeface="Wingdings" pitchFamily="2" charset="2"/>
              <a:buChar char="u"/>
            </a:pPr>
            <a:r>
              <a:rPr lang="en-US" smtClean="0">
                <a:latin typeface="Calibri" pitchFamily="34" charset="0"/>
              </a:rPr>
              <a:t>Understanding provider needs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Provider feedback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Professional expertise and Pressure Ulcer Collaborative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Knowledge from prior Statements of Work</a:t>
            </a:r>
          </a:p>
          <a:p>
            <a:pPr marL="742950" lvl="2" indent="-342900">
              <a:spcBef>
                <a:spcPct val="0"/>
              </a:spcBef>
              <a:buSzPct val="60000"/>
              <a:buFont typeface="Wingdings" pitchFamily="2" charset="2"/>
              <a:buChar char="u"/>
            </a:pPr>
            <a:r>
              <a:rPr lang="en-US" smtClean="0">
                <a:latin typeface="Calibri" pitchFamily="34" charset="0"/>
              </a:rPr>
              <a:t>Interventions: 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Wound certification class for all participating providers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Performance Improvement Adviser site visits to assess wound care processes/procedures/best practice implementation</a:t>
            </a:r>
          </a:p>
          <a:p>
            <a:pPr marL="1657350" lvl="4" indent="-342900">
              <a:spcBef>
                <a:spcPct val="0"/>
              </a:spcBef>
              <a:buSzPct val="60000"/>
              <a:buFont typeface="Arial" pitchFamily="34" charset="0"/>
              <a:buChar char="•"/>
            </a:pPr>
            <a:r>
              <a:rPr lang="en-US" sz="2000" smtClean="0">
                <a:latin typeface="Calibri" pitchFamily="34" charset="0"/>
              </a:rPr>
              <a:t>Sharing of best practices among providers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07B7B12-88C7-47DA-B8C0-3FE03DD84CB6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6</a:t>
            </a:fld>
            <a:endParaRPr lang="en-US" sz="1400" smtClean="0">
              <a:latin typeface="Garamond Book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>
                <a:latin typeface="Cambria" pitchFamily="18" charset="0"/>
              </a:rPr>
              <a:t>Pressure Ulcer Reduction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>
                <a:latin typeface="Calibri" pitchFamily="34" charset="0"/>
              </a:rPr>
              <a:t>Participating Nursing Homes</a:t>
            </a:r>
          </a:p>
          <a:p>
            <a:endParaRPr 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67FD471-2B82-4677-80BB-BA58D013C960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7</a:t>
            </a:fld>
            <a:endParaRPr lang="en-US" sz="1400" smtClean="0">
              <a:latin typeface="Garamond Book"/>
              <a:ea typeface="ＭＳ Ｐゴシック"/>
              <a:cs typeface="ＭＳ Ｐゴシック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152400" y="1905000"/>
          <a:ext cx="8534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IO_Masspro Powerpoint 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Garamond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Them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Office Theme">
    <a:majorFont>
      <a:latin typeface="Garamond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Office Theme">
    <a:majorFont>
      <a:latin typeface="Garamond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QIO_Masspro Powerpoint Template</Template>
  <TotalTime>165</TotalTime>
  <Words>488</Words>
  <Application>Microsoft Office PowerPoint</Application>
  <PresentationFormat>On-screen Show (4:3)</PresentationFormat>
  <Paragraphs>69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QIO_Masspro Powerpoint Template</vt:lpstr>
      <vt:lpstr> </vt:lpstr>
      <vt:lpstr>Reducing and Preventing HACs in MA Nursing Homes </vt:lpstr>
      <vt:lpstr>Reducing and Preventing HACs in MA Nursing Homes </vt:lpstr>
      <vt:lpstr>Reducing and Preventing HACs in MA Nursing Homes</vt:lpstr>
      <vt:lpstr>Physical Restraint Reduction</vt:lpstr>
      <vt:lpstr>Reducing and Preventing HACs in MA Nursing Homes</vt:lpstr>
      <vt:lpstr>Pressure Ulcer Reduction </vt:lpstr>
    </vt:vector>
  </TitlesOfParts>
  <Company>CMS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ff7594</dc:creator>
  <cp:lastModifiedBy>Elizabeth Capstick</cp:lastModifiedBy>
  <cp:revision>38</cp:revision>
  <dcterms:created xsi:type="dcterms:W3CDTF">2013-05-13T21:07:57Z</dcterms:created>
  <dcterms:modified xsi:type="dcterms:W3CDTF">2013-05-15T16:44:57Z</dcterms:modified>
</cp:coreProperties>
</file>